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</p:sldMasterIdLst>
  <p:notesMasterIdLst>
    <p:notesMasterId r:id="rId13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95" autoAdjust="0"/>
    <p:restoredTop sz="94622" autoAdjust="0"/>
  </p:normalViewPr>
  <p:slideViewPr>
    <p:cSldViewPr snapToGrid="0">
      <p:cViewPr varScale="1">
        <p:scale>
          <a:sx n="104" d="100"/>
          <a:sy n="104" d="100"/>
        </p:scale>
        <p:origin x="13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s-ES"/>
              <a:t>Pulse para editar el formato de las notas</a:t>
            </a:r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es-ES"/>
              <a:t>&lt;encabezado&gt;</a:t>
            </a:r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es-ES"/>
              <a:t>&lt;fecha/hora&gt;</a:t>
            </a:r>
            <a:endParaRPr/>
          </a:p>
        </p:txBody>
      </p:sp>
      <p:sp>
        <p:nvSpPr>
          <p:cNvPr id="12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es-ES"/>
              <a:t>&lt;pie de página&gt;</a:t>
            </a:r>
            <a:endParaRPr/>
          </a:p>
        </p:txBody>
      </p:sp>
      <p:sp>
        <p:nvSpPr>
          <p:cNvPr id="12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5D8CD4BF-8060-464D-A72D-957C70AFA002}" type="slidenum">
              <a:rPr lang="es-ES"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5000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3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9301FA5-8CF1-4540-B651-66C84C797C99}" type="slidenum">
              <a:rPr lang="es-ES" sz="1200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1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3BA3C96E-66F3-4554-83C9-3AE4D442CE1F}" type="slidenum">
              <a:rPr lang="es-ES" sz="1200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4E62727-591F-4C0F-92C2-1AF1239877E8}" type="slidenum">
              <a:rPr lang="es-ES" sz="1200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7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A49AD37A-B9F7-45EF-B4FB-DAA513D35BFD}" type="slidenum">
              <a:rPr lang="es-ES" sz="1200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2F63211-AB1F-459D-8478-F0EABB90C1F8}" type="slidenum">
              <a:rPr lang="es-ES" sz="1200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1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FDB70C7-BBCD-4330-AAB0-EE1A3F705F54}" type="slidenum">
              <a:rPr lang="es-ES" sz="1200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3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16F38D3-2B84-4BF2-8696-37133A454CC6}" type="slidenum">
              <a:rPr lang="es-ES" sz="1200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5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FCF0883-077C-4C58-98F1-667031B2D730}" type="slidenum">
              <a:rPr lang="es-ES" sz="1200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7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C679E21-0071-44D7-B4EE-39675E091D93}" type="slidenum">
              <a:rPr lang="es-ES" sz="1200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9" name="CustomShape 2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0F12B213-3B9D-441A-AD41-A807484458A3}" type="slidenum">
              <a:rPr lang="es-ES" sz="1200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7" name="Imagen 76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8" name="Imagen 77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6" name="Imagen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17" name="Imagen 116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304920" y="329040"/>
            <a:ext cx="8530920" cy="6195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DADADA"/>
              </a:gs>
              <a:gs pos="50000">
                <a:srgbClr val="FFFFFF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  <a:round/>
          </a:ln>
        </p:spPr>
      </p:sp>
      <p:sp>
        <p:nvSpPr>
          <p:cNvPr id="40" name="CustomShape 2"/>
          <p:cNvSpPr/>
          <p:nvPr/>
        </p:nvSpPr>
        <p:spPr>
          <a:xfrm>
            <a:off x="418680" y="434160"/>
            <a:ext cx="8305560" cy="5485320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/>
          </a:gradFill>
          <a:ln w="9000">
            <a:noFill/>
          </a:ln>
        </p:spPr>
      </p:sp>
      <p:sp>
        <p:nvSpPr>
          <p:cNvPr id="41" name="CustomShape 3"/>
          <p:cNvSpPr/>
          <p:nvPr/>
        </p:nvSpPr>
        <p:spPr>
          <a:xfrm>
            <a:off x="304920" y="329040"/>
            <a:ext cx="8530920" cy="6195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DADADA"/>
              </a:gs>
              <a:gs pos="50000">
                <a:srgbClr val="FFFFFF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  <a:round/>
          </a:ln>
        </p:spPr>
      </p:sp>
      <p:sp>
        <p:nvSpPr>
          <p:cNvPr id="42" name="CustomShape 4"/>
          <p:cNvSpPr/>
          <p:nvPr/>
        </p:nvSpPr>
        <p:spPr>
          <a:xfrm>
            <a:off x="418680" y="434160"/>
            <a:ext cx="8305560" cy="3107880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/>
          </a:gradFill>
          <a:ln w="9000">
            <a:noFill/>
          </a:ln>
        </p:spPr>
      </p:sp>
      <p:sp>
        <p:nvSpPr>
          <p:cNvPr id="43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s-ES"/>
              <a:t>Pulse para editar el formato del texto de título</a:t>
            </a:r>
            <a:endParaRPr/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s-ES"/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DE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304920" y="329040"/>
            <a:ext cx="8530920" cy="6195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DADADA"/>
              </a:gs>
              <a:gs pos="50000">
                <a:srgbClr val="FFFFFF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  <a:round/>
          </a:ln>
        </p:spPr>
      </p:sp>
      <p:sp>
        <p:nvSpPr>
          <p:cNvPr id="80" name="CustomShape 2"/>
          <p:cNvSpPr/>
          <p:nvPr/>
        </p:nvSpPr>
        <p:spPr>
          <a:xfrm>
            <a:off x="418680" y="434160"/>
            <a:ext cx="8305560" cy="5485320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FFFFFF"/>
              </a:gs>
              <a:gs pos="100000">
                <a:srgbClr val="A1A1A1"/>
              </a:gs>
            </a:gsLst>
            <a:path path="circle"/>
          </a:gradFill>
          <a:ln w="9000">
            <a:noFill/>
          </a:ln>
        </p:spPr>
      </p:sp>
      <p:sp>
        <p:nvSpPr>
          <p:cNvPr id="81" name="CustomShape 3"/>
          <p:cNvSpPr/>
          <p:nvPr/>
        </p:nvSpPr>
        <p:spPr>
          <a:xfrm>
            <a:off x="304920" y="329040"/>
            <a:ext cx="8530920" cy="6195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DADADA"/>
              </a:gs>
              <a:gs pos="50000">
                <a:srgbClr val="FFFFFF"/>
              </a:gs>
              <a:gs pos="100000">
                <a:srgbClr val="DADADA"/>
              </a:gs>
            </a:gsLst>
            <a:lin ang="5400000"/>
          </a:gradFill>
          <a:ln w="2160">
            <a:solidFill>
              <a:srgbClr val="A4A4A3"/>
            </a:solidFill>
            <a:round/>
          </a:ln>
        </p:spPr>
      </p:sp>
      <p:sp>
        <p:nvSpPr>
          <p:cNvPr id="8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s-ES"/>
              <a:t>Pulse para editar el formato del texto de título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s-ES"/>
              <a:t>Pulse para editar el formato de esquema del texto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s-ES"/>
              <a:t>Segundo nivel del esquema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s-ES"/>
              <a:t>Tercer nivel del esquema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s-ES"/>
              <a:t>Cuarto nivel del esquema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s-ES"/>
              <a:t>Quinto nivel del esquema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s-ES"/>
              <a:t>Sexto nivel del esquema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s-ES"/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722520" y="332640"/>
            <a:ext cx="7771320" cy="187128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45000" anchor="b"/>
          <a:lstStyle/>
          <a:p>
            <a:pPr algn="ctr">
              <a:lnSpc>
                <a:spcPct val="100000"/>
              </a:lnSpc>
            </a:pPr>
            <a:r>
              <a:rPr lang="es-ES" sz="4500" b="1">
                <a:solidFill>
                  <a:srgbClr val="1B587C"/>
                </a:solidFill>
                <a:latin typeface="Verdana"/>
                <a:ea typeface="DejaVu Sans"/>
              </a:rPr>
              <a:t>EL   BATXILLERAT  AL PUIG</a:t>
            </a:r>
            <a:endParaRPr/>
          </a:p>
        </p:txBody>
      </p:sp>
      <p:sp>
        <p:nvSpPr>
          <p:cNvPr id="127" name="CustomShape 2"/>
          <p:cNvSpPr/>
          <p:nvPr/>
        </p:nvSpPr>
        <p:spPr>
          <a:xfrm>
            <a:off x="722520" y="3717000"/>
            <a:ext cx="7771320" cy="2375280"/>
          </a:xfrm>
          <a:prstGeom prst="rect">
            <a:avLst/>
          </a:prstGeom>
          <a:noFill/>
          <a:ln>
            <a:noFill/>
          </a:ln>
        </p:spPr>
        <p:txBody>
          <a:bodyPr lIns="182880" tIns="0" rIns="90000" bIns="45000"/>
          <a:lstStyle/>
          <a:p>
            <a:pPr>
              <a:lnSpc>
                <a:spcPct val="100000"/>
              </a:lnSpc>
            </a:pPr>
            <a:r>
              <a:rPr lang="es-ES" sz="2400">
                <a:solidFill>
                  <a:srgbClr val="14425D"/>
                </a:solidFill>
                <a:latin typeface="Arial"/>
                <a:ea typeface="DejaVu Sans"/>
              </a:rPr>
              <a:t>El Batxillerat té com a objectius principals:</a:t>
            </a:r>
            <a:endParaRPr/>
          </a:p>
          <a:p>
            <a:pPr>
              <a:lnSpc>
                <a:spcPct val="100000"/>
              </a:lnSpc>
            </a:pPr>
            <a:r>
              <a:rPr lang="es-ES" sz="2400">
                <a:solidFill>
                  <a:srgbClr val="14425D"/>
                </a:solidFill>
                <a:latin typeface="Arial"/>
                <a:ea typeface="DejaVu Sans"/>
              </a:rPr>
              <a:t>	      1) fornir a l’alumnat un grau important de cultura humanística i científica, per al seu desenvolupament intel·lectual i espiritual. </a:t>
            </a:r>
            <a:endParaRPr/>
          </a:p>
          <a:p>
            <a:pPr>
              <a:lnSpc>
                <a:spcPct val="100000"/>
              </a:lnSpc>
            </a:pPr>
            <a:r>
              <a:rPr lang="es-ES" sz="2400">
                <a:solidFill>
                  <a:srgbClr val="14425D"/>
                </a:solidFill>
                <a:latin typeface="Arial"/>
                <a:ea typeface="DejaVu Sans"/>
              </a:rPr>
              <a:t>      2) preparar i orientar l’alumnat cap a la </a:t>
            </a:r>
            <a:r>
              <a:rPr lang="es-ES" sz="2400" b="1" i="1">
                <a:solidFill>
                  <a:srgbClr val="14425D"/>
                </a:solidFill>
                <a:latin typeface="Arial"/>
                <a:ea typeface="DejaVu Sans"/>
              </a:rPr>
              <a:t>universitat</a:t>
            </a:r>
            <a:r>
              <a:rPr lang="es-ES" sz="2400" i="1">
                <a:solidFill>
                  <a:srgbClr val="14425D"/>
                </a:solidFill>
                <a:latin typeface="Arial"/>
                <a:ea typeface="DejaVu Sans"/>
              </a:rPr>
              <a:t> </a:t>
            </a:r>
            <a:r>
              <a:rPr lang="es-ES" sz="2400">
                <a:solidFill>
                  <a:srgbClr val="14425D"/>
                </a:solidFill>
                <a:latin typeface="Arial"/>
                <a:ea typeface="DejaVu Sans"/>
              </a:rPr>
              <a:t>i cap als </a:t>
            </a:r>
            <a:r>
              <a:rPr lang="es-ES" sz="2400" b="1" i="1">
                <a:solidFill>
                  <a:srgbClr val="14425D"/>
                </a:solidFill>
                <a:latin typeface="Arial"/>
                <a:ea typeface="DejaVu Sans"/>
              </a:rPr>
              <a:t>cicles superiors de formació professional</a:t>
            </a:r>
            <a:r>
              <a:rPr lang="es-ES" sz="2400" i="1">
                <a:solidFill>
                  <a:srgbClr val="14425D"/>
                </a:solidFill>
                <a:latin typeface="Arial"/>
                <a:ea typeface="DejaVu Sans"/>
              </a:rPr>
              <a:t>.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  <p:pic>
        <p:nvPicPr>
          <p:cNvPr id="128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5940000" y="1917000"/>
            <a:ext cx="2179440" cy="1524240"/>
          </a:xfrm>
          <a:prstGeom prst="rect">
            <a:avLst/>
          </a:prstGeom>
          <a:ln w="28440">
            <a:solidFill>
              <a:srgbClr val="17365D"/>
            </a:solidFill>
            <a:miter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611640" y="941040"/>
            <a:ext cx="7919640" cy="46638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  <a:buFont typeface="StarSymbol"/>
              <a:buChar char="l"/>
            </a:pPr>
            <a:r>
              <a:rPr lang="es-ES" sz="2000" b="1">
                <a:solidFill>
                  <a:srgbClr val="14425D"/>
                </a:solidFill>
                <a:latin typeface="Verdana"/>
                <a:ea typeface="Times New Roman"/>
              </a:rPr>
              <a:t>En finalitzar el segon curs, l’alumne/a a qui li hagin quedat assignatures pendents, solament haurà de repetir les assignatures suspeses. Si l’alumne/a vol cursar de nou el curs sencer per millorar la seva mitjana haurà de renunciar  a les qualificacions de les assignatures aprovades.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l"/>
            </a:pPr>
            <a:r>
              <a:rPr lang="es-ES" sz="2000" b="1">
                <a:solidFill>
                  <a:srgbClr val="14425D"/>
                </a:solidFill>
                <a:latin typeface="Verdana"/>
                <a:ea typeface="Times New Roman"/>
              </a:rPr>
              <a:t>La qualificació final de batxillerat s’obtindrà per mitjana  de les qualificacions obtingudes en totes les matèries cursades. Aquesta qualificació suposa el 90% de la nota final; l’altre 10% correspon a la nota del treball de recerca.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StarSymbol"/>
              <a:buChar char="l"/>
            </a:pPr>
            <a:r>
              <a:rPr lang="es-ES" sz="2000" b="1">
                <a:solidFill>
                  <a:srgbClr val="14425D"/>
                </a:solidFill>
                <a:latin typeface="Verdana"/>
                <a:ea typeface="Times New Roman"/>
              </a:rPr>
              <a:t>L’alumnat que, en acabar el batxillerat, hagi aprovat totes les matèries cursades rebrà el títol de batxiller.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259640" y="1103133"/>
            <a:ext cx="6623640" cy="4480560"/>
          </a:xfrm>
          <a:prstGeom prst="rect">
            <a:avLst/>
          </a:prstGeom>
          <a:solidFill>
            <a:srgbClr val="EEEEEE"/>
          </a:solidFill>
          <a:ln w="9360">
            <a:noFill/>
          </a:ln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El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conjunt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d’ensenyaments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que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l’alumne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ha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d’assolir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s’anomena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b="1" dirty="0">
                <a:solidFill>
                  <a:srgbClr val="14425D"/>
                </a:solidFill>
                <a:latin typeface="Arial"/>
                <a:ea typeface="Times New Roman"/>
              </a:rPr>
              <a:t>currículum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i es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divideix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en dos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grans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blocs: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  <a:buFont typeface="StarSymbol"/>
              <a:buAutoNum type="arabicParenR"/>
            </a:pP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Una </a:t>
            </a:r>
            <a:r>
              <a:rPr lang="es-ES" sz="2400" b="1" dirty="0" err="1">
                <a:solidFill>
                  <a:srgbClr val="14425D"/>
                </a:solidFill>
                <a:latin typeface="Arial"/>
                <a:ea typeface="Times New Roman"/>
              </a:rPr>
              <a:t>part</a:t>
            </a:r>
            <a:r>
              <a:rPr lang="es-ES" sz="2400" b="1" dirty="0">
                <a:solidFill>
                  <a:srgbClr val="14425D"/>
                </a:solidFill>
                <a:latin typeface="Arial"/>
                <a:ea typeface="Times New Roman"/>
              </a:rPr>
              <a:t> comuna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, formada per les </a:t>
            </a:r>
            <a:r>
              <a:rPr lang="es-ES" sz="2400" b="1" dirty="0" err="1">
                <a:solidFill>
                  <a:srgbClr val="14425D"/>
                </a:solidFill>
                <a:latin typeface="Arial"/>
                <a:ea typeface="Times New Roman"/>
              </a:rPr>
              <a:t>matèries</a:t>
            </a:r>
            <a:r>
              <a:rPr lang="es-ES" sz="2400" b="1" dirty="0">
                <a:solidFill>
                  <a:srgbClr val="14425D"/>
                </a:solidFill>
                <a:latin typeface="Arial"/>
                <a:ea typeface="Times New Roman"/>
              </a:rPr>
              <a:t> comunes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que cursen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tots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els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alumnes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, i el </a:t>
            </a:r>
            <a:r>
              <a:rPr lang="es-ES" sz="2400" b="1" dirty="0" err="1">
                <a:solidFill>
                  <a:srgbClr val="14425D"/>
                </a:solidFill>
                <a:latin typeface="Arial"/>
                <a:ea typeface="Times New Roman"/>
              </a:rPr>
              <a:t>Treball</a:t>
            </a:r>
            <a:r>
              <a:rPr lang="es-ES" sz="2400" b="1" dirty="0">
                <a:solidFill>
                  <a:srgbClr val="14425D"/>
                </a:solidFill>
                <a:latin typeface="Arial"/>
                <a:ea typeface="Times New Roman"/>
              </a:rPr>
              <a:t> de Recerca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2) Una </a:t>
            </a:r>
            <a:r>
              <a:rPr lang="es-ES" sz="2400" b="1" dirty="0" err="1">
                <a:solidFill>
                  <a:srgbClr val="14425D"/>
                </a:solidFill>
                <a:latin typeface="Arial"/>
                <a:ea typeface="Times New Roman"/>
              </a:rPr>
              <a:t>part</a:t>
            </a:r>
            <a:r>
              <a:rPr lang="es-ES" sz="2400" b="1" dirty="0">
                <a:solidFill>
                  <a:srgbClr val="14425D"/>
                </a:solidFill>
                <a:latin typeface="Arial"/>
                <a:ea typeface="Times New Roman"/>
              </a:rPr>
              <a:t> diversificada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, formada per la </a:t>
            </a:r>
            <a:r>
              <a:rPr lang="es-ES" sz="2400" b="1" dirty="0" err="1">
                <a:solidFill>
                  <a:srgbClr val="14425D"/>
                </a:solidFill>
                <a:latin typeface="Arial"/>
                <a:ea typeface="Times New Roman"/>
              </a:rPr>
              <a:t>matèria</a:t>
            </a:r>
            <a:r>
              <a:rPr lang="es-ES" sz="2400" b="1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b="1" dirty="0" err="1">
                <a:solidFill>
                  <a:srgbClr val="14425D"/>
                </a:solidFill>
                <a:latin typeface="Arial"/>
                <a:ea typeface="Times New Roman"/>
              </a:rPr>
              <a:t>comun</a:t>
            </a:r>
            <a:r>
              <a:rPr lang="es-ES" sz="2400" b="1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b="1" dirty="0" err="1">
                <a:solidFill>
                  <a:srgbClr val="14425D"/>
                </a:solidFill>
                <a:latin typeface="Arial"/>
                <a:ea typeface="Times New Roman"/>
              </a:rPr>
              <a:t>d’opció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, les </a:t>
            </a:r>
            <a:r>
              <a:rPr lang="es-ES" sz="2400" b="1" dirty="0" err="1">
                <a:solidFill>
                  <a:srgbClr val="14425D"/>
                </a:solidFill>
                <a:latin typeface="Arial"/>
                <a:ea typeface="Times New Roman"/>
              </a:rPr>
              <a:t>matèries</a:t>
            </a:r>
            <a:r>
              <a:rPr lang="es-ES" sz="2400" b="1" dirty="0">
                <a:solidFill>
                  <a:srgbClr val="14425D"/>
                </a:solidFill>
                <a:latin typeface="Arial"/>
                <a:ea typeface="Times New Roman"/>
              </a:rPr>
              <a:t> de </a:t>
            </a:r>
            <a:r>
              <a:rPr lang="es-ES" sz="2400" b="1" dirty="0" err="1">
                <a:solidFill>
                  <a:srgbClr val="14425D"/>
                </a:solidFill>
                <a:latin typeface="Arial"/>
                <a:ea typeface="Times New Roman"/>
              </a:rPr>
              <a:t>modalitat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i les </a:t>
            </a:r>
            <a:r>
              <a:rPr lang="es-ES" sz="2400" b="1" dirty="0" err="1">
                <a:solidFill>
                  <a:srgbClr val="14425D"/>
                </a:solidFill>
                <a:latin typeface="Arial"/>
                <a:ea typeface="Times New Roman"/>
              </a:rPr>
              <a:t>matèries</a:t>
            </a:r>
            <a:r>
              <a:rPr lang="es-ES" sz="2400" b="1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b="1" dirty="0" err="1">
                <a:solidFill>
                  <a:srgbClr val="14425D"/>
                </a:solidFill>
                <a:latin typeface="Arial"/>
                <a:ea typeface="Times New Roman"/>
              </a:rPr>
              <a:t>específiques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0" name="Table 1"/>
          <p:cNvGraphicFramePr/>
          <p:nvPr>
            <p:extLst>
              <p:ext uri="{D42A27DB-BD31-4B8C-83A1-F6EECF244321}">
                <p14:modId xmlns:p14="http://schemas.microsoft.com/office/powerpoint/2010/main" val="934649575"/>
              </p:ext>
            </p:extLst>
          </p:nvPr>
        </p:nvGraphicFramePr>
        <p:xfrm>
          <a:off x="1331640" y="1196640"/>
          <a:ext cx="6767640" cy="5327760"/>
        </p:xfrm>
        <a:graphic>
          <a:graphicData uri="http://schemas.openxmlformats.org/drawingml/2006/table">
            <a:tbl>
              <a:tblPr/>
              <a:tblGrid>
                <a:gridCol w="352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9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000" b="1" dirty="0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MATÈRIES COMUNES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000" b="1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1r curs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000" b="1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2n curs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2015/2016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000" b="1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Total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7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Llengua catalana i literatura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7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Llengua castellana i literatura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 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8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Llengua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Estrangera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(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Francès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o 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Anglès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)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8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ca-ES" b="0" i="0" dirty="0">
                          <a:latin typeface="Comic Sans MS" panose="030F0702030302020204" pitchFamily="66" charset="0"/>
                        </a:rPr>
                        <a:t>Ciències per al món contemporani</a:t>
                      </a:r>
                      <a:endParaRPr b="0" i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a-ES" dirty="0"/>
                        <a:t>2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a-ES" dirty="0"/>
                        <a:t>2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7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Educació Física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7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Filosofia i Ciutadania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7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Història d’Espanya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7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Història de la filosofia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Treball de recerca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115640" y="432000"/>
            <a:ext cx="6695640" cy="5789520"/>
          </a:xfrm>
          <a:prstGeom prst="rect">
            <a:avLst/>
          </a:prstGeom>
          <a:solidFill>
            <a:srgbClr val="EEEEEE"/>
          </a:solidFill>
          <a:ln w="9360">
            <a:noFill/>
          </a:ln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es-ES" sz="4000" b="1" dirty="0" err="1">
                <a:solidFill>
                  <a:srgbClr val="14425D"/>
                </a:solidFill>
                <a:latin typeface="Arial"/>
                <a:ea typeface="Times New Roman"/>
              </a:rPr>
              <a:t>Treball</a:t>
            </a:r>
            <a:r>
              <a:rPr lang="es-ES" sz="4000" b="1" dirty="0">
                <a:solidFill>
                  <a:srgbClr val="14425D"/>
                </a:solidFill>
                <a:latin typeface="Arial"/>
                <a:ea typeface="Times New Roman"/>
              </a:rPr>
              <a:t> de Recerca</a:t>
            </a:r>
            <a:r>
              <a:rPr lang="es-ES" sz="40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Consisteix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a plasmar per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escrit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els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resultats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d’una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investigació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sobre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algun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tema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relacionat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amb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algunes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de les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matèries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del currículum  </a:t>
            </a:r>
            <a:endParaRPr dirty="0"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   Representa un 10% de la nota final de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Batxillerat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. </a:t>
            </a:r>
            <a:endParaRPr dirty="0"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   El tema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és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escollit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per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l’alumne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/a, de forma consensuada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amb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el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seu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Tutor de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Treball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de Recerca (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professor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que orienta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l’alumne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/a i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vetlla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pel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correcte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desenvolupament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del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seu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treball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). </a:t>
            </a:r>
            <a:endParaRPr dirty="0"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   El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Treball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de Recerca es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comença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a 1r de BAT, al 3r trimestre (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març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), i es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lliura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i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avalua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al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gener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del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curs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14425D"/>
                </a:solidFill>
                <a:latin typeface="Arial"/>
                <a:ea typeface="Times New Roman"/>
              </a:rPr>
              <a:t>següent</a:t>
            </a:r>
            <a:r>
              <a:rPr lang="es-ES" sz="2400" dirty="0">
                <a:solidFill>
                  <a:srgbClr val="14425D"/>
                </a:solidFill>
                <a:latin typeface="Arial"/>
                <a:ea typeface="Times New Roman"/>
              </a:rPr>
              <a:t>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722520" y="908640"/>
            <a:ext cx="7771320" cy="179928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45000" anchor="b"/>
          <a:lstStyle/>
          <a:p>
            <a:pPr>
              <a:lnSpc>
                <a:spcPct val="100000"/>
              </a:lnSpc>
            </a:pPr>
            <a:r>
              <a:rPr lang="es-ES" sz="3200" b="1">
                <a:solidFill>
                  <a:srgbClr val="1B587C"/>
                </a:solidFill>
                <a:latin typeface="Verdana"/>
                <a:ea typeface="DejaVu Sans"/>
              </a:rPr>
              <a:t>Quant a les matèries de modalitat, l’alumne ha de cursar cada curs 3 o 4 matèries de la modalitat triada  </a:t>
            </a:r>
            <a:endParaRPr/>
          </a:p>
        </p:txBody>
      </p:sp>
      <p:sp>
        <p:nvSpPr>
          <p:cNvPr id="133" name="CustomShape 2"/>
          <p:cNvSpPr/>
          <p:nvPr/>
        </p:nvSpPr>
        <p:spPr>
          <a:xfrm>
            <a:off x="722520" y="3684960"/>
            <a:ext cx="7771320" cy="913320"/>
          </a:xfrm>
          <a:prstGeom prst="rect">
            <a:avLst/>
          </a:prstGeom>
          <a:noFill/>
          <a:ln>
            <a:noFill/>
          </a:ln>
        </p:spPr>
        <p:txBody>
          <a:bodyPr lIns="182880" tIns="0" rIns="90000" bIns="45000"/>
          <a:lstStyle/>
          <a:p>
            <a:pPr>
              <a:lnSpc>
                <a:spcPct val="100000"/>
              </a:lnSpc>
            </a:pPr>
            <a:r>
              <a:rPr lang="es-ES" sz="2400" dirty="0">
                <a:solidFill>
                  <a:srgbClr val="3333FF"/>
                </a:solidFill>
                <a:latin typeface="Arial"/>
                <a:ea typeface="Times New Roman"/>
              </a:rPr>
              <a:t>En el </a:t>
            </a:r>
            <a:r>
              <a:rPr lang="es-ES" sz="2400" dirty="0" err="1">
                <a:solidFill>
                  <a:srgbClr val="3333FF"/>
                </a:solidFill>
                <a:latin typeface="Arial"/>
                <a:ea typeface="Times New Roman"/>
              </a:rPr>
              <a:t>nostre</a:t>
            </a:r>
            <a:r>
              <a:rPr lang="es-ES" sz="2400" dirty="0">
                <a:solidFill>
                  <a:srgbClr val="3333FF"/>
                </a:solidFill>
                <a:latin typeface="Arial"/>
                <a:ea typeface="Times New Roman"/>
              </a:rPr>
              <a:t> centre, es poden cursar </a:t>
            </a:r>
            <a:r>
              <a:rPr lang="es-ES" sz="2400" dirty="0" err="1">
                <a:solidFill>
                  <a:srgbClr val="3333FF"/>
                </a:solidFill>
                <a:latin typeface="Arial"/>
                <a:ea typeface="Times New Roman"/>
              </a:rPr>
              <a:t>dues</a:t>
            </a:r>
            <a:r>
              <a:rPr lang="es-ES" sz="2400" dirty="0">
                <a:solidFill>
                  <a:srgbClr val="3333FF"/>
                </a:solidFill>
                <a:latin typeface="Arial"/>
                <a:ea typeface="Times New Roman"/>
              </a:rPr>
              <a:t> </a:t>
            </a:r>
            <a:r>
              <a:rPr lang="es-ES" sz="2400" dirty="0" err="1">
                <a:solidFill>
                  <a:srgbClr val="3333FF"/>
                </a:solidFill>
                <a:latin typeface="Arial"/>
                <a:ea typeface="Times New Roman"/>
              </a:rPr>
              <a:t>modalitats</a:t>
            </a:r>
            <a:r>
              <a:rPr lang="es-ES" sz="2400" dirty="0">
                <a:solidFill>
                  <a:srgbClr val="3333FF"/>
                </a:solidFill>
                <a:latin typeface="Arial"/>
                <a:ea typeface="Times New Roman"/>
              </a:rPr>
              <a:t> de </a:t>
            </a:r>
            <a:r>
              <a:rPr lang="es-ES" sz="2400" dirty="0" err="1">
                <a:solidFill>
                  <a:srgbClr val="3333FF"/>
                </a:solidFill>
                <a:latin typeface="Arial"/>
                <a:ea typeface="Times New Roman"/>
              </a:rPr>
              <a:t>batxillerat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Font typeface="Wingdings 2" charset="2"/>
              <a:buChar char=""/>
            </a:pPr>
            <a:r>
              <a:rPr lang="es-ES" sz="3200" b="1" dirty="0">
                <a:solidFill>
                  <a:srgbClr val="14425D"/>
                </a:solidFill>
                <a:latin typeface="Arial"/>
                <a:ea typeface="Times New Roman"/>
              </a:rPr>
              <a:t>  </a:t>
            </a:r>
            <a:r>
              <a:rPr lang="es-ES" sz="3200" b="1" dirty="0" err="1">
                <a:solidFill>
                  <a:srgbClr val="14425D"/>
                </a:solidFill>
                <a:latin typeface="Arial"/>
                <a:ea typeface="Times New Roman"/>
              </a:rPr>
              <a:t>Ciències</a:t>
            </a:r>
            <a:r>
              <a:rPr lang="es-ES" sz="3200" b="1" dirty="0">
                <a:solidFill>
                  <a:srgbClr val="14425D"/>
                </a:solidFill>
                <a:latin typeface="Arial"/>
                <a:ea typeface="Times New Roman"/>
              </a:rPr>
              <a:t> i </a:t>
            </a:r>
            <a:r>
              <a:rPr lang="es-ES" sz="3200" b="1" dirty="0" err="1">
                <a:solidFill>
                  <a:srgbClr val="14425D"/>
                </a:solidFill>
                <a:latin typeface="Arial"/>
                <a:ea typeface="Times New Roman"/>
              </a:rPr>
              <a:t>Tecnologia</a:t>
            </a:r>
            <a:endParaRPr dirty="0"/>
          </a:p>
          <a:p>
            <a:pPr>
              <a:lnSpc>
                <a:spcPct val="100000"/>
              </a:lnSpc>
            </a:pPr>
            <a:r>
              <a:rPr lang="es-ES" sz="3200" b="1" dirty="0">
                <a:solidFill>
                  <a:srgbClr val="14425D"/>
                </a:solidFill>
                <a:latin typeface="Arial"/>
                <a:ea typeface="Times New Roman"/>
              </a:rPr>
              <a:t>           </a:t>
            </a:r>
            <a:endParaRPr dirty="0"/>
          </a:p>
          <a:p>
            <a:pPr>
              <a:lnSpc>
                <a:spcPct val="100000"/>
              </a:lnSpc>
              <a:buFont typeface="Wingdings 2" charset="2"/>
              <a:buChar char=""/>
            </a:pPr>
            <a:r>
              <a:rPr lang="es-ES" sz="3200" b="1" dirty="0">
                <a:solidFill>
                  <a:srgbClr val="14425D"/>
                </a:solidFill>
                <a:latin typeface="Arial"/>
                <a:ea typeface="Times New Roman"/>
              </a:rPr>
              <a:t>  </a:t>
            </a:r>
            <a:r>
              <a:rPr lang="es-ES" sz="3200" b="1" dirty="0" err="1">
                <a:solidFill>
                  <a:srgbClr val="14425D"/>
                </a:solidFill>
                <a:latin typeface="Arial"/>
                <a:ea typeface="Times New Roman"/>
              </a:rPr>
              <a:t>Humanitats</a:t>
            </a:r>
            <a:r>
              <a:rPr lang="es-ES" sz="3200" b="1" dirty="0">
                <a:solidFill>
                  <a:srgbClr val="14425D"/>
                </a:solidFill>
                <a:latin typeface="Arial"/>
                <a:ea typeface="Times New Roman"/>
              </a:rPr>
              <a:t> i </a:t>
            </a:r>
            <a:r>
              <a:rPr lang="es-ES" sz="3200" b="1" dirty="0" err="1">
                <a:solidFill>
                  <a:srgbClr val="14425D"/>
                </a:solidFill>
                <a:latin typeface="Arial"/>
                <a:ea typeface="Times New Roman"/>
              </a:rPr>
              <a:t>ciències</a:t>
            </a:r>
            <a:r>
              <a:rPr lang="es-ES" sz="3200" b="1" dirty="0">
                <a:solidFill>
                  <a:srgbClr val="14425D"/>
                </a:solidFill>
                <a:latin typeface="Arial"/>
                <a:ea typeface="Times New Roman"/>
              </a:rPr>
              <a:t> </a:t>
            </a:r>
            <a:r>
              <a:rPr lang="es-ES" sz="3200" b="1" dirty="0" err="1">
                <a:solidFill>
                  <a:srgbClr val="14425D"/>
                </a:solidFill>
                <a:latin typeface="Arial"/>
                <a:ea typeface="Times New Roman"/>
              </a:rPr>
              <a:t>socials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" name="Table 1"/>
          <p:cNvGraphicFramePr/>
          <p:nvPr>
            <p:extLst>
              <p:ext uri="{D42A27DB-BD31-4B8C-83A1-F6EECF244321}">
                <p14:modId xmlns:p14="http://schemas.microsoft.com/office/powerpoint/2010/main" val="1444435083"/>
              </p:ext>
            </p:extLst>
          </p:nvPr>
        </p:nvGraphicFramePr>
        <p:xfrm>
          <a:off x="1268280" y="1220040"/>
          <a:ext cx="6623640" cy="4057920"/>
        </p:xfrm>
        <a:graphic>
          <a:graphicData uri="http://schemas.openxmlformats.org/drawingml/2006/table">
            <a:tbl>
              <a:tblPr/>
              <a:tblGrid>
                <a:gridCol w="6623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b="1" dirty="0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ITINERARIS (VIES)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b="1" dirty="0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1r de BAT                    2n de BAT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1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b="1" dirty="0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VIA 1 TECNOLOGIA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Matemàtiques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 (comuna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d’opció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)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Matemàtiques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II</a:t>
                      </a:r>
                      <a:r>
                        <a:rPr lang="es-ES" sz="1400" baseline="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(comuna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d’opció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)                       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Física I                                            Física II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Tecnologia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                               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Tecnologia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II 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Dibuix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Tècnic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 o Química I        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Dibuix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Tècnic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II o Química II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                                                                        o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Electrotècnia</a:t>
                      </a:r>
                      <a:r>
                        <a:rPr lang="es-ES" sz="1400" baseline="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(IOC)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71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b="1" dirty="0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VIA 2  CIÈNCIES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Matemàtiques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 (comuna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d’opció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)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Matemàtiques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II</a:t>
                      </a:r>
                      <a:r>
                        <a:rPr lang="es-ES" sz="1400" baseline="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(comuna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d’opció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)                       </a:t>
                      </a:r>
                      <a:endParaRPr lang="es-ES" sz="1400"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Química I                                          Química II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Biologia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                                     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Biologia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II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Ciències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de la Terra                    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Ciències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de la Terra II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o Física I                                            o Física II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5" name="CustomShape 2"/>
          <p:cNvSpPr/>
          <p:nvPr/>
        </p:nvSpPr>
        <p:spPr>
          <a:xfrm>
            <a:off x="1835640" y="762840"/>
            <a:ext cx="5831640" cy="518040"/>
          </a:xfrm>
          <a:prstGeom prst="rect">
            <a:avLst/>
          </a:prstGeom>
          <a:solidFill>
            <a:srgbClr val="CCCCCC"/>
          </a:solidFill>
          <a:ln w="9360"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2800" b="1" dirty="0" err="1">
                <a:solidFill>
                  <a:srgbClr val="14425D"/>
                </a:solidFill>
                <a:latin typeface="Arial"/>
                <a:ea typeface="Times New Roman"/>
              </a:rPr>
              <a:t>Batxillerat</a:t>
            </a:r>
            <a:r>
              <a:rPr lang="es-ES" sz="2800" b="1" dirty="0">
                <a:solidFill>
                  <a:srgbClr val="14425D"/>
                </a:solidFill>
                <a:latin typeface="Arial"/>
                <a:ea typeface="Times New Roman"/>
              </a:rPr>
              <a:t>  </a:t>
            </a:r>
            <a:r>
              <a:rPr lang="es-ES" sz="2800" b="1" dirty="0" err="1">
                <a:solidFill>
                  <a:srgbClr val="14425D"/>
                </a:solidFill>
                <a:latin typeface="Arial"/>
                <a:ea typeface="Times New Roman"/>
              </a:rPr>
              <a:t>Ciències</a:t>
            </a:r>
            <a:r>
              <a:rPr lang="es-ES" sz="2800" b="1" dirty="0">
                <a:solidFill>
                  <a:srgbClr val="14425D"/>
                </a:solidFill>
                <a:latin typeface="Arial"/>
                <a:ea typeface="Times New Roman"/>
              </a:rPr>
              <a:t> i </a:t>
            </a:r>
            <a:r>
              <a:rPr lang="es-ES" sz="2800" b="1" dirty="0" err="1">
                <a:solidFill>
                  <a:srgbClr val="14425D"/>
                </a:solidFill>
                <a:latin typeface="Arial"/>
                <a:ea typeface="Times New Roman"/>
              </a:rPr>
              <a:t>tecnologia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" name="Table 1"/>
          <p:cNvGraphicFramePr/>
          <p:nvPr>
            <p:extLst>
              <p:ext uri="{D42A27DB-BD31-4B8C-83A1-F6EECF244321}">
                <p14:modId xmlns:p14="http://schemas.microsoft.com/office/powerpoint/2010/main" val="415052580"/>
              </p:ext>
            </p:extLst>
          </p:nvPr>
        </p:nvGraphicFramePr>
        <p:xfrm>
          <a:off x="1105200" y="1296000"/>
          <a:ext cx="6767280" cy="5592600"/>
        </p:xfrm>
        <a:graphic>
          <a:graphicData uri="http://schemas.openxmlformats.org/drawingml/2006/table">
            <a:tbl>
              <a:tblPr/>
              <a:tblGrid>
                <a:gridCol w="676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b="1" dirty="0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1r de BAT                        2n de BAT 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64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b="1" dirty="0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VIA 3 HUMANITATS 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Llatí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 (comuna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d’opció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)                     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Llatí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II  (comuna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d’opció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)                   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Literatura Castellana                              Literatura Catalana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Grec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 o  Hª del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Món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contemp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.          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Grec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II o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Geografia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Dues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Matèries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Específiques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             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Història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l’Art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de 2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crèdits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1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b="1" dirty="0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VIA 4 CIÈNCIES SOCIALS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Matemàtiques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AplCCSS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I(c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d’opció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) 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Matemat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. Apli a les CCSS II(c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d’opció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) </a:t>
                      </a:r>
                      <a:endParaRPr sz="1400"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EOE  I                                                     EOE II 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Hª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del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Món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contemporani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                  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Geografia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SzPct val="25000"/>
                        <a:buFont typeface="Arial"/>
                        <a:buChar char="•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Economia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o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dues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Matèries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                   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Història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l’Art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SzPct val="25000"/>
                        <a:buFont typeface="StarSymbol"/>
                        <a:buChar char="l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Específiques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 de 2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crèdits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716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600" b="1" dirty="0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VIA 3/4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Llatí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 (comuna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d’opció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)                     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Llatí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II  (comuna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d’opció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)                   </a:t>
                      </a:r>
                      <a:endParaRPr lang="es-ES" sz="1400"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EOE</a:t>
                      </a:r>
                      <a:r>
                        <a:rPr lang="es-ES" sz="1400" baseline="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I                                        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             EOE II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Història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del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Món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contemporani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         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Geografia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  <a:buFont typeface="Wingdings" charset="2"/>
                        <a:buChar char=""/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Economia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o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dues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Matèries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                     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Història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de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l’Art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Específiques</a:t>
                      </a:r>
                      <a:r>
                        <a:rPr lang="es-ES" sz="14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   de 2 </a:t>
                      </a:r>
                      <a:r>
                        <a:rPr lang="es-ES" sz="14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crèdits</a:t>
                      </a:r>
                      <a:endParaRPr dirty="0"/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7" name="CustomShape 2"/>
          <p:cNvSpPr/>
          <p:nvPr/>
        </p:nvSpPr>
        <p:spPr>
          <a:xfrm>
            <a:off x="792000" y="549720"/>
            <a:ext cx="7415280" cy="745920"/>
          </a:xfrm>
          <a:prstGeom prst="rect">
            <a:avLst/>
          </a:prstGeom>
          <a:solidFill>
            <a:srgbClr val="CCCCCC"/>
          </a:solidFill>
          <a:ln w="9360"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s-ES" sz="2800" b="1">
                <a:solidFill>
                  <a:srgbClr val="14425D"/>
                </a:solidFill>
                <a:latin typeface="Arial"/>
                <a:ea typeface="Times New Roman"/>
              </a:rPr>
              <a:t>Batxillerat  Humanitats i Ciències Socials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Table 1"/>
          <p:cNvGraphicFramePr/>
          <p:nvPr>
            <p:extLst>
              <p:ext uri="{D42A27DB-BD31-4B8C-83A1-F6EECF244321}">
                <p14:modId xmlns:p14="http://schemas.microsoft.com/office/powerpoint/2010/main" val="3530282859"/>
              </p:ext>
            </p:extLst>
          </p:nvPr>
        </p:nvGraphicFramePr>
        <p:xfrm>
          <a:off x="1979640" y="1556640"/>
          <a:ext cx="5111640" cy="1590597"/>
        </p:xfrm>
        <a:graphic>
          <a:graphicData uri="http://schemas.openxmlformats.org/drawingml/2006/table">
            <a:tbl>
              <a:tblPr/>
              <a:tblGrid>
                <a:gridCol w="3581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b="1" dirty="0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MATÈRIES ESPECÍFIQUES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b="1">
                          <a:solidFill>
                            <a:srgbClr val="17365D"/>
                          </a:solidFill>
                          <a:latin typeface="Comic Sans MS"/>
                          <a:ea typeface="Times New Roman"/>
                        </a:rPr>
                        <a:t>CRÈDITS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Religió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Sociologia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2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1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 dirty="0" err="1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Psicologia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600" dirty="0">
                          <a:solidFill>
                            <a:srgbClr val="000000"/>
                          </a:solidFill>
                          <a:latin typeface="Comic Sans MS"/>
                          <a:ea typeface="Times New Roman"/>
                        </a:rPr>
                        <a:t>2</a:t>
                      </a:r>
                      <a:endParaRPr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4FDA9B23-7FCD-4A34-B93B-749A1443E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45396"/>
              </p:ext>
            </p:extLst>
          </p:nvPr>
        </p:nvGraphicFramePr>
        <p:xfrm>
          <a:off x="1626782" y="3838353"/>
          <a:ext cx="6015756" cy="1240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15756">
                  <a:extLst>
                    <a:ext uri="{9D8B030D-6E8A-4147-A177-3AD203B41FA5}">
                      <a16:colId xmlns:a16="http://schemas.microsoft.com/office/drawing/2014/main" val="32623384"/>
                    </a:ext>
                  </a:extLst>
                </a:gridCol>
              </a:tblGrid>
              <a:tr h="1240702">
                <a:tc>
                  <a:txBody>
                    <a:bodyPr/>
                    <a:lstStyle/>
                    <a:p>
                      <a:r>
                        <a:rPr lang="es-ES" sz="20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L'alumnat</a:t>
                      </a:r>
                      <a:r>
                        <a:rPr lang="es-ES" sz="20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que també cursa </a:t>
                      </a:r>
                      <a:r>
                        <a:rPr lang="es-ES" sz="20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ensenyaments</a:t>
                      </a:r>
                      <a:r>
                        <a:rPr lang="es-ES" sz="20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de música i </a:t>
                      </a:r>
                      <a:r>
                        <a:rPr lang="es-ES" sz="20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dansa</a:t>
                      </a:r>
                      <a:r>
                        <a:rPr lang="es-ES" sz="20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pot</a:t>
                      </a:r>
                      <a:r>
                        <a:rPr lang="es-ES" sz="20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demanar</a:t>
                      </a:r>
                      <a:r>
                        <a:rPr lang="es-ES" sz="20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l'exempció</a:t>
                      </a:r>
                      <a:r>
                        <a:rPr lang="es-ES" sz="20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d'algunes</a:t>
                      </a:r>
                      <a:r>
                        <a:rPr lang="es-ES" sz="20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20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matèries</a:t>
                      </a:r>
                      <a:r>
                        <a:rPr lang="es-ES" sz="20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lang="es-ES" sz="2000" b="0" i="0" kern="1200" dirty="0" err="1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batxillerat</a:t>
                      </a:r>
                      <a:r>
                        <a:rPr lang="es-ES" sz="2000" b="0" i="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.</a:t>
                      </a:r>
                      <a:endParaRPr lang="es-ES" sz="20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3665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722520" y="980640"/>
            <a:ext cx="7771320" cy="158292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45000" anchor="b"/>
          <a:lstStyle/>
          <a:p>
            <a:pPr algn="ctr">
              <a:lnSpc>
                <a:spcPct val="100000"/>
              </a:lnSpc>
            </a:pPr>
            <a:r>
              <a:rPr lang="es-ES" sz="6000" b="1">
                <a:solidFill>
                  <a:srgbClr val="14425D"/>
                </a:solidFill>
                <a:latin typeface="Verdana"/>
                <a:ea typeface="DejaVu Sans"/>
              </a:rPr>
              <a:t>L’avaluació</a:t>
            </a:r>
            <a:endParaRPr/>
          </a:p>
        </p:txBody>
      </p:sp>
      <p:sp>
        <p:nvSpPr>
          <p:cNvPr id="140" name="CustomShape 2"/>
          <p:cNvSpPr/>
          <p:nvPr/>
        </p:nvSpPr>
        <p:spPr>
          <a:xfrm>
            <a:off x="722520" y="2997000"/>
            <a:ext cx="7771320" cy="3167280"/>
          </a:xfrm>
          <a:prstGeom prst="rect">
            <a:avLst/>
          </a:prstGeom>
          <a:noFill/>
          <a:ln>
            <a:noFill/>
          </a:ln>
        </p:spPr>
        <p:txBody>
          <a:bodyPr lIns="182880" tIns="0" rIns="90000" bIns="45000"/>
          <a:lstStyle/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s-ES" sz="2000">
                <a:solidFill>
                  <a:srgbClr val="14425D"/>
                </a:solidFill>
                <a:latin typeface="Verdana"/>
                <a:ea typeface="DejaVu Sans"/>
              </a:rPr>
              <a:t> </a:t>
            </a:r>
            <a:r>
              <a:rPr lang="es-ES" sz="2000" b="1">
                <a:solidFill>
                  <a:srgbClr val="14425D"/>
                </a:solidFill>
                <a:latin typeface="Verdana"/>
                <a:ea typeface="DejaVu Sans"/>
              </a:rPr>
              <a:t>Per poder passar al segon curs de batxillerat, l’alumne/a haurà d’haver aprovat totes les matèries de primer curs . Si té una o dues matèries pendents, també passa a 2n curs sencer, i tindrà dues avaluacions extraordinàries al llarg del 2n per poder recuperar les pendents 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" charset="2"/>
              <a:buChar char=""/>
            </a:pPr>
            <a:r>
              <a:rPr lang="es-ES" sz="2000" b="1">
                <a:solidFill>
                  <a:srgbClr val="14425D"/>
                </a:solidFill>
                <a:latin typeface="Verdana"/>
                <a:ea typeface="DejaVu Sans"/>
              </a:rPr>
              <a:t>    Si l’alumne/a, a final de 1r, té pendents 3 o 4 assignatures, podrà optar entre: </a:t>
            </a:r>
            <a:endParaRPr/>
          </a:p>
          <a:p>
            <a:pPr>
              <a:lnSpc>
                <a:spcPct val="100000"/>
              </a:lnSpc>
            </a:pPr>
            <a:r>
              <a:rPr lang="es-ES" sz="2000" b="1">
                <a:solidFill>
                  <a:srgbClr val="14425D"/>
                </a:solidFill>
                <a:latin typeface="Verdana"/>
                <a:ea typeface="DejaVu Sans"/>
              </a:rPr>
              <a:t>     a) renunciar a les notes de les assignatures aprovades i repetir el curs sencer, </a:t>
            </a:r>
            <a:endParaRPr/>
          </a:p>
          <a:p>
            <a:pPr>
              <a:lnSpc>
                <a:spcPct val="100000"/>
              </a:lnSpc>
            </a:pPr>
            <a:r>
              <a:rPr lang="es-ES" sz="2000" b="1">
                <a:solidFill>
                  <a:srgbClr val="14425D"/>
                </a:solidFill>
                <a:latin typeface="Verdana"/>
                <a:ea typeface="DejaVu Sans"/>
              </a:rPr>
              <a:t>     b) cursar només les 3 o 4 assignatures suspeses</a:t>
            </a:r>
            <a:r>
              <a:rPr lang="es-ES" sz="2000">
                <a:solidFill>
                  <a:srgbClr val="14425D"/>
                </a:solidFill>
                <a:latin typeface="Verdana"/>
                <a:ea typeface="DejaVu Sans"/>
              </a:rPr>
              <a:t> </a:t>
            </a:r>
            <a:endParaRPr/>
          </a:p>
          <a:p>
            <a:pPr algn="r"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799</Words>
  <Application>Microsoft Office PowerPoint</Application>
  <PresentationFormat>Presentación en pantalla (4:3)</PresentationFormat>
  <Paragraphs>121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Arial</vt:lpstr>
      <vt:lpstr>Comic Sans MS</vt:lpstr>
      <vt:lpstr>StarSymbol</vt:lpstr>
      <vt:lpstr>Times New Roman</vt:lpstr>
      <vt:lpstr>Verdana</vt:lpstr>
      <vt:lpstr>Wingdings</vt:lpstr>
      <vt:lpstr>Wingdings 2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Esther</dc:creator>
  <cp:lastModifiedBy>Berna Marcos</cp:lastModifiedBy>
  <cp:revision>4</cp:revision>
  <dcterms:modified xsi:type="dcterms:W3CDTF">2020-03-26T15:21:52Z</dcterms:modified>
</cp:coreProperties>
</file>